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2"/>
  </p:notesMasterIdLst>
  <p:sldIdLst>
    <p:sldId id="302" r:id="rId2"/>
    <p:sldId id="332" r:id="rId3"/>
    <p:sldId id="333" r:id="rId4"/>
    <p:sldId id="272" r:id="rId5"/>
    <p:sldId id="312" r:id="rId6"/>
    <p:sldId id="313" r:id="rId7"/>
    <p:sldId id="299" r:id="rId8"/>
    <p:sldId id="275" r:id="rId9"/>
    <p:sldId id="322" r:id="rId10"/>
    <p:sldId id="321" r:id="rId11"/>
    <p:sldId id="323" r:id="rId12"/>
    <p:sldId id="325" r:id="rId13"/>
    <p:sldId id="287" r:id="rId14"/>
    <p:sldId id="288" r:id="rId15"/>
    <p:sldId id="327" r:id="rId16"/>
    <p:sldId id="328" r:id="rId17"/>
    <p:sldId id="295" r:id="rId18"/>
    <p:sldId id="296" r:id="rId19"/>
    <p:sldId id="276" r:id="rId20"/>
    <p:sldId id="292" r:id="rId21"/>
    <p:sldId id="308" r:id="rId22"/>
    <p:sldId id="318" r:id="rId23"/>
    <p:sldId id="281" r:id="rId24"/>
    <p:sldId id="300" r:id="rId25"/>
    <p:sldId id="301" r:id="rId26"/>
    <p:sldId id="338" r:id="rId27"/>
    <p:sldId id="334" r:id="rId28"/>
    <p:sldId id="335" r:id="rId29"/>
    <p:sldId id="336" r:id="rId30"/>
    <p:sldId id="337" r:id="rId31"/>
  </p:sldIdLst>
  <p:sldSz cx="12192000" cy="6858000"/>
  <p:notesSz cx="7086600" cy="9372600"/>
  <p:custDataLst>
    <p:tags r:id="rId33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0A0"/>
    <a:srgbClr val="535353"/>
    <a:srgbClr val="A6A6A6"/>
    <a:srgbClr val="3264C8"/>
    <a:srgbClr val="7F9FDF"/>
    <a:srgbClr val="003399"/>
    <a:srgbClr val="A7BDE9"/>
    <a:srgbClr val="C8D8E6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9" autoAdjust="0"/>
    <p:restoredTop sz="93073" autoAdjust="0"/>
  </p:normalViewPr>
  <p:slideViewPr>
    <p:cSldViewPr showGuides="1">
      <p:cViewPr>
        <p:scale>
          <a:sx n="100" d="100"/>
          <a:sy n="100" d="100"/>
        </p:scale>
        <p:origin x="432" y="234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1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2021-05-25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2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4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11" Type="http://schemas.openxmlformats.org/officeDocument/2006/relationships/image" Target="../media/image1.emf"/><Relationship Id="rId5" Type="http://schemas.openxmlformats.org/officeDocument/2006/relationships/theme" Target="../theme/theme1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6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0" imgW="360" imgH="360" progId="">
                  <p:embed/>
                </p:oleObj>
              </mc:Choice>
              <mc:Fallback>
                <p:oleObj name="think-cell Slide" r:id="rId10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467637" y="117007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>
            <a:off x="479376" y="837000"/>
            <a:ext cx="11232000" cy="0"/>
          </a:xfrm>
          <a:prstGeom prst="line">
            <a:avLst/>
          </a:prstGeom>
          <a:noFill/>
          <a:ln w="12700">
            <a:solidFill>
              <a:schemeClr val="bg1">
                <a:lumMod val="85000"/>
              </a:schemeClr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‹Nr.›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6" r:id="rId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lickcharts.com/sp500" TargetMode="External"/><Relationship Id="rId4" Type="http://schemas.openxmlformats.org/officeDocument/2006/relationships/hyperlink" Target="https://www.slickcharts.com/nasdaq100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5661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8.02 'Edouard Albert Roche' (2021-04-18)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7" y="1196736"/>
            <a:ext cx="11232000" cy="410426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Simple </a:t>
            </a:r>
            <a:r>
              <a:rPr lang="en-US" sz="1400" dirty="0"/>
              <a:t>procedural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Easy to read and understand</a:t>
            </a:r>
            <a:r>
              <a:rPr lang="en-US" sz="1400" dirty="0"/>
              <a:t> the code, therefore very easy to learn programming.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2850A0"/>
                </a:solidFill>
              </a:rPr>
              <a:t>Powerful</a:t>
            </a:r>
            <a:r>
              <a:rPr lang="en-US" sz="1400" dirty="0"/>
              <a:t> language semantics </a:t>
            </a:r>
            <a:r>
              <a:rPr lang="en-US" sz="1400" b="1" dirty="0">
                <a:solidFill>
                  <a:srgbClr val="003399"/>
                </a:solidFill>
              </a:rPr>
              <a:t>keeps your program short </a:t>
            </a:r>
            <a:r>
              <a:rPr lang="en-US" sz="1400" dirty="0"/>
              <a:t>to solve complex problems.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Immediately </a:t>
            </a:r>
            <a:r>
              <a:rPr lang="en-US" sz="1400" dirty="0"/>
              <a:t>get your code 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Clear, natural language</a:t>
            </a:r>
            <a:r>
              <a:rPr lang="en-US" sz="1400" dirty="0"/>
              <a:t>. Give your variables, tables, functions, etc. natural names (spaces are allowed 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Big Data tables</a:t>
            </a:r>
            <a:r>
              <a:rPr lang="en-US" sz="1400" dirty="0"/>
              <a:t> of any size are one of the main data storage models and B4P is optimized for this.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hierarchical data storage model </a:t>
            </a:r>
            <a:r>
              <a:rPr lang="en-US" sz="1400" dirty="0"/>
              <a:t>to manage tree-type hierarchical information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No programming complexity</a:t>
            </a:r>
            <a:r>
              <a:rPr lang="en-US" sz="1400" dirty="0"/>
              <a:t> such as type definitions, declaring all the variables and doing memory management on your own.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Significantly less need for fine grained programming like formulating loops, using variables, coding detailed algorithms,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err="1"/>
              <a:t>B4P</a:t>
            </a:r>
            <a:r>
              <a:rPr lang="en-US" sz="1400" dirty="0"/>
              <a:t> understands data formats such as </a:t>
            </a:r>
            <a:r>
              <a:rPr lang="en-US" sz="1400" b="1" dirty="0">
                <a:solidFill>
                  <a:srgbClr val="003399"/>
                </a:solidFill>
              </a:rPr>
              <a:t>Excel, HTML, XML, JSON, CSV</a:t>
            </a:r>
            <a:r>
              <a:rPr lang="en-US" sz="1400" dirty="0"/>
              <a:t>, etc. to retrieve data from Excel, database</a:t>
            </a:r>
            <a:br>
              <a:rPr lang="en-US" sz="1400" dirty="0"/>
            </a:br>
            <a:r>
              <a:rPr lang="en-US" sz="1400" dirty="0"/>
              <a:t>and the Internet directly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The execution engine and all library files are </a:t>
            </a:r>
            <a:r>
              <a:rPr lang="en-US" sz="1400" b="1" dirty="0">
                <a:solidFill>
                  <a:srgbClr val="003399"/>
                </a:solidFill>
              </a:rPr>
              <a:t>very light-weight and lean</a:t>
            </a:r>
            <a:r>
              <a:rPr lang="en-US" sz="1400" dirty="0"/>
              <a:t>, very robust and start quickly.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Portability </a:t>
            </a:r>
            <a:r>
              <a:rPr lang="en-US" sz="1400" dirty="0"/>
              <a:t>(Windows, Linux, MacOS, etc.), enabling to run the same code on any computer.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Output Excel files </a:t>
            </a:r>
            <a:r>
              <a:rPr lang="en-US" sz="1400" b="1" dirty="0">
                <a:solidFill>
                  <a:srgbClr val="003399"/>
                </a:solidFill>
              </a:rPr>
              <a:t>with style and formatting</a:t>
            </a:r>
            <a:r>
              <a:rPr lang="en-US" sz="1400" dirty="0"/>
              <a:t> like fonts, colors, number formats, row widths,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function library </a:t>
            </a:r>
            <a:r>
              <a:rPr lang="en-US" sz="1400" dirty="0"/>
              <a:t>with </a:t>
            </a:r>
            <a:r>
              <a:rPr lang="en-US" sz="1400" b="1" dirty="0">
                <a:solidFill>
                  <a:srgbClr val="2850A0"/>
                </a:solidFill>
              </a:rPr>
              <a:t>over 800 functions</a:t>
            </a:r>
            <a:r>
              <a:rPr lang="en-US" sz="1400" dirty="0"/>
              <a:t>, including 200 functions for processing tables, and growing.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1488000" y="5625921"/>
            <a:ext cx="8568000" cy="557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The B4P Language allows you to express yourself easily in plain English to solve complex problem.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 Focus on the </a:t>
            </a:r>
            <a:r>
              <a:rPr lang="en-US" sz="1400" b="1" i="1" dirty="0">
                <a:solidFill>
                  <a:schemeClr val="bg1"/>
                </a:solidFill>
              </a:rPr>
              <a:t>what</a:t>
            </a:r>
            <a:r>
              <a:rPr lang="en-US" sz="1400" b="1" dirty="0">
                <a:solidFill>
                  <a:schemeClr val="bg1"/>
                </a:solidFill>
              </a:rPr>
              <a:t>, not the </a:t>
            </a:r>
            <a:r>
              <a:rPr lang="en-US" sz="1400" b="1" i="1" dirty="0">
                <a:solidFill>
                  <a:schemeClr val="bg1"/>
                </a:solidFill>
              </a:rPr>
              <a:t>how</a:t>
            </a:r>
            <a:r>
              <a:rPr lang="en-US" sz="14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852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Syntax and Semantics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657" y="1269000"/>
            <a:ext cx="11196980" cy="4896544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Overall language block structure similar to C / C++ / Java.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Full and homogeneous UNICODE support.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Tables and structured variables are the two main data storage mechanisms.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 names, variable names and function names are fully flexible, e.g. multiple words and spaces are allowed.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Full Excel support, including formatting and style.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Variables organized in a dynamic tree, allowing to build up nested arrays and structures.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Load / save sophisticated JSON contents to / from the variable structure using 1 statement.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Code pieces can be passed as function parameters which will be executed multiple time or on a on-demand basis: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	table process (...),  pick if (...)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Benefit: 	Eliminates need to write loops or other details.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Numerous flexible control flow mechanisms, going beyond the common ones like if, while, for, ...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Cross platform compatibility: Windows / Linux / MacOS: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names with directory paths are understood and interpreted correctly in other platforms (e.g. Windows vs. Linux).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Your program does not need to be modified to run on a different system.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Powerful parameter set and matrix operations to process big data.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1. </a:t>
            </a:r>
            <a:r>
              <a:rPr lang="en-US" sz="1400" b="1" dirty="0">
                <a:solidFill>
                  <a:srgbClr val="003399"/>
                </a:solidFill>
              </a:rPr>
              <a:t>Use the rich B4P function library </a:t>
            </a:r>
            <a:r>
              <a:rPr lang="en-US" sz="1400" dirty="0"/>
              <a:t>to process your big data.  They deliver naked machine performance.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2. </a:t>
            </a:r>
            <a:r>
              <a:rPr lang="en-US" sz="1400" b="1" dirty="0">
                <a:solidFill>
                  <a:srgbClr val="003399"/>
                </a:solidFill>
              </a:rPr>
              <a:t>Use deep operations </a:t>
            </a:r>
            <a:r>
              <a:rPr lang="en-US" sz="1400" dirty="0"/>
              <a:t>(vector and matrix operations) to process large amount of data inside tables and parameter sets.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3. Think how you can formulate your code in a very compact manner without compromising comprehensibility. </a:t>
            </a:r>
            <a:endParaRPr lang="en-US" sz="1400" b="1" dirty="0">
              <a:solidFill>
                <a:srgbClr val="00339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908F5E-979C-4701-8FAD-27FFBC98F24D}"/>
              </a:ext>
            </a:extLst>
          </p:cNvPr>
          <p:cNvSpPr/>
          <p:nvPr/>
        </p:nvSpPr>
        <p:spPr>
          <a:xfrm>
            <a:off x="3000000" y="4725000"/>
            <a:ext cx="4464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Complete solutions require only 5-20 statements</a:t>
            </a:r>
          </a:p>
        </p:txBody>
      </p:sp>
    </p:spTree>
    <p:extLst>
      <p:ext uri="{BB962C8B-B14F-4D97-AF65-F5344CB8AC3E}">
        <p14:creationId xmlns:p14="http://schemas.microsoft.com/office/powerpoint/2010/main" val="2178175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41" y="3442364"/>
            <a:ext cx="2297425" cy="167667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1373755" y="5708656"/>
            <a:ext cx="9000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Task:  A new football club should be created by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69241" y="310074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711" y="1541123"/>
            <a:ext cx="3888000" cy="357791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3" name="Group 23">
            <a:extLst>
              <a:ext uri="{FF2B5EF4-FFF2-40B4-BE49-F238E27FC236}">
                <a16:creationId xmlns:a16="http://schemas.microsoft.com/office/drawing/2014/main" id="{3B4634C1-5635-5843-AE55-9B575ED81C0D}"/>
              </a:ext>
            </a:extLst>
          </p:cNvPr>
          <p:cNvGrpSpPr/>
          <p:nvPr/>
        </p:nvGrpSpPr>
        <p:grpSpPr>
          <a:xfrm>
            <a:off x="5016000" y="2709000"/>
            <a:ext cx="1656000" cy="936000"/>
            <a:chOff x="4625551" y="2005520"/>
            <a:chExt cx="1974449" cy="1202399"/>
          </a:xfrm>
        </p:grpSpPr>
        <p:grpSp>
          <p:nvGrpSpPr>
            <p:cNvPr id="44" name="Gruppieren 8">
              <a:extLst>
                <a:ext uri="{FF2B5EF4-FFF2-40B4-BE49-F238E27FC236}">
                  <a16:creationId xmlns:a16="http://schemas.microsoft.com/office/drawing/2014/main" id="{15BEF521-9E40-DD4D-B637-16B3F30AB2B9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51" name="B4P">
                <a:extLst>
                  <a:ext uri="{FF2B5EF4-FFF2-40B4-BE49-F238E27FC236}">
                    <a16:creationId xmlns:a16="http://schemas.microsoft.com/office/drawing/2014/main" id="{41B4BDD4-0C36-A647-8BFF-8F6386CC3217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52" name="Triangle">
                <a:extLst>
                  <a:ext uri="{FF2B5EF4-FFF2-40B4-BE49-F238E27FC236}">
                    <a16:creationId xmlns:a16="http://schemas.microsoft.com/office/drawing/2014/main" id="{E92130DC-56F2-E547-B36C-A20AC81A1525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45" name="Gruppieren 20">
              <a:extLst>
                <a:ext uri="{FF2B5EF4-FFF2-40B4-BE49-F238E27FC236}">
                  <a16:creationId xmlns:a16="http://schemas.microsoft.com/office/drawing/2014/main" id="{8AED75AA-347E-D54B-8FBC-D6C469A1387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48" name="Rechteck: abgerundete Ecken 14">
                <a:extLst>
                  <a:ext uri="{FF2B5EF4-FFF2-40B4-BE49-F238E27FC236}">
                    <a16:creationId xmlns:a16="http://schemas.microsoft.com/office/drawing/2014/main" id="{F12A5296-5952-4644-9E45-10EBC677F557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B4P">
                <a:extLst>
                  <a:ext uri="{FF2B5EF4-FFF2-40B4-BE49-F238E27FC236}">
                    <a16:creationId xmlns:a16="http://schemas.microsoft.com/office/drawing/2014/main" id="{18D9162D-BD4C-0B4B-8737-C9CD59A74343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50" name="Triangle">
                <a:extLst>
                  <a:ext uri="{FF2B5EF4-FFF2-40B4-BE49-F238E27FC236}">
                    <a16:creationId xmlns:a16="http://schemas.microsoft.com/office/drawing/2014/main" id="{58043186-6366-E84C-BE80-2B49FDE54691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46" name="Right Arrow 26">
              <a:extLst>
                <a:ext uri="{FF2B5EF4-FFF2-40B4-BE49-F238E27FC236}">
                  <a16:creationId xmlns:a16="http://schemas.microsoft.com/office/drawing/2014/main" id="{EB89E092-C779-6842-9C80-05A79719BC52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7" name="Right Arrow 27">
              <a:extLst>
                <a:ext uri="{FF2B5EF4-FFF2-40B4-BE49-F238E27FC236}">
                  <a16:creationId xmlns:a16="http://schemas.microsoft.com/office/drawing/2014/main" id="{79D12D36-16A6-204B-8526-A97A1EB02AD9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231975"/>
            <a:ext cx="11232000" cy="431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statements:  load, clean, align semantics, merge, and save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205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205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Multiple words </a:t>
            </a:r>
            <a:r>
              <a:rPr lang="en-US" sz="1200" dirty="0">
                <a:solidFill>
                  <a:schemeClr val="tx1"/>
                </a:solidFill>
              </a:rPr>
              <a:t>for functions, variables, table names, header names, allow for readability and naming flexibility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58D28B3-C356-4D7C-851C-D2E6177B4D65}"/>
              </a:ext>
            </a:extLst>
          </p:cNvPr>
          <p:cNvSpPr/>
          <p:nvPr/>
        </p:nvSpPr>
        <p:spPr>
          <a:xfrm>
            <a:off x="480000" y="4076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One statement merges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two tables </a:t>
            </a:r>
            <a:r>
              <a:rPr lang="en-US" sz="1200" dirty="0">
                <a:solidFill>
                  <a:schemeClr val="tx1"/>
                </a:solidFill>
              </a:rPr>
              <a:t>as specified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1F06EFC-F3B4-4555-9C57-832F74477450}"/>
              </a:ext>
            </a:extLst>
          </p:cNvPr>
          <p:cNvCxnSpPr>
            <a:cxnSpLocks/>
          </p:cNvCxnSpPr>
          <p:nvPr/>
        </p:nvCxnSpPr>
        <p:spPr>
          <a:xfrm>
            <a:off x="2712000" y="414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35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No loops.  </a:t>
            </a:r>
            <a:r>
              <a:rPr lang="en-US" sz="1200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apply for whole tables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4AB2537-D0DA-4312-A9A7-84C91932201A}"/>
              </a:ext>
            </a:extLst>
          </p:cNvPr>
          <p:cNvSpPr/>
          <p:nvPr/>
        </p:nvSpPr>
        <p:spPr>
          <a:xfrm>
            <a:off x="480000" y="2925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Excel file loaded </a:t>
            </a:r>
            <a:r>
              <a:rPr lang="en-US" sz="1200" dirty="0">
                <a:solidFill>
                  <a:schemeClr val="tx1"/>
                </a:solidFill>
              </a:rPr>
              <a:t>with</a:t>
            </a:r>
          </a:p>
          <a:p>
            <a:r>
              <a:rPr lang="en-US" sz="1200" dirty="0">
                <a:solidFill>
                  <a:schemeClr val="tx1"/>
                </a:solidFill>
              </a:rPr>
              <a:t>a single simple statement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652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8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925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4F2DEA26-27EB-435C-AED6-B912F07E4AE7}"/>
              </a:ext>
            </a:extLst>
          </p:cNvPr>
          <p:cNvCxnSpPr>
            <a:cxnSpLocks/>
          </p:cNvCxnSpPr>
          <p:nvPr/>
        </p:nvCxnSpPr>
        <p:spPr>
          <a:xfrm>
            <a:off x="2712000" y="30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6EBCAB0-7C86-400F-B010-F603DAABF952}"/>
              </a:ext>
            </a:extLst>
          </p:cNvPr>
          <p:cNvCxnSpPr>
            <a:cxnSpLocks/>
          </p:cNvCxnSpPr>
          <p:nvPr/>
        </p:nvCxnSpPr>
        <p:spPr>
          <a:xfrm>
            <a:off x="660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972A197-CE58-407B-B778-14E3B654EE8A}"/>
              </a:ext>
            </a:extLst>
          </p:cNvPr>
          <p:cNvCxnSpPr>
            <a:cxnSpLocks/>
          </p:cNvCxnSpPr>
          <p:nvPr/>
        </p:nvCxnSpPr>
        <p:spPr>
          <a:xfrm>
            <a:off x="9552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717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358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061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061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comprehensible function names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2781000"/>
            <a:ext cx="2232000" cy="792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and target </a:t>
            </a:r>
            <a:r>
              <a:rPr lang="en-US" sz="1200" b="1" dirty="0" err="1">
                <a:solidFill>
                  <a:schemeClr val="tx1"/>
                </a:solidFill>
              </a:rPr>
              <a:t>inde</a:t>
            </a:r>
            <a:r>
              <a:rPr lang="en-US" sz="1200" b="1" dirty="0">
                <a:solidFill>
                  <a:schemeClr val="tx1"/>
                </a:solidFill>
              </a:rPr>
              <a:t>-pendent approach to format </a:t>
            </a:r>
            <a:r>
              <a:rPr lang="en-US" sz="1200" dirty="0">
                <a:solidFill>
                  <a:schemeClr val="tx1"/>
                </a:solidFill>
              </a:rPr>
              <a:t>tables, rows, columns and cells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004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22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781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column width, 20, row height, 20,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                 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vertical align, center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sheet, column width, 30 );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565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21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8E7696A5-C206-9541-B8E0-67B8AFB305AC}"/>
              </a:ext>
            </a:extLst>
          </p:cNvPr>
          <p:cNvSpPr txBox="1">
            <a:spLocks/>
          </p:cNvSpPr>
          <p:nvPr/>
        </p:nvSpPr>
        <p:spPr>
          <a:xfrm>
            <a:off x="264000" y="1053000"/>
            <a:ext cx="11232000" cy="57605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7 additional statements add coloring, formatting, and style to Excel file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869522D-9E86-E64A-8BEB-528A78F71DF9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321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12" y="1628738"/>
            <a:ext cx="4390690" cy="25475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19" y="1671268"/>
            <a:ext cx="4645589" cy="2403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111987" y="4909045"/>
            <a:ext cx="7968026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4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5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grpSp>
        <p:nvGrpSpPr>
          <p:cNvPr id="27" name="Group 23">
            <a:extLst>
              <a:ext uri="{FF2B5EF4-FFF2-40B4-BE49-F238E27FC236}">
                <a16:creationId xmlns:a16="http://schemas.microsoft.com/office/drawing/2014/main" id="{4531D206-EDB7-214B-A128-C45D4D36DFDA}"/>
              </a:ext>
            </a:extLst>
          </p:cNvPr>
          <p:cNvGrpSpPr/>
          <p:nvPr/>
        </p:nvGrpSpPr>
        <p:grpSpPr>
          <a:xfrm>
            <a:off x="5077584" y="2620312"/>
            <a:ext cx="1656000" cy="936000"/>
            <a:chOff x="4625551" y="2005520"/>
            <a:chExt cx="1974449" cy="1202399"/>
          </a:xfrm>
        </p:grpSpPr>
        <p:grpSp>
          <p:nvGrpSpPr>
            <p:cNvPr id="28" name="Gruppieren 8">
              <a:extLst>
                <a:ext uri="{FF2B5EF4-FFF2-40B4-BE49-F238E27FC236}">
                  <a16:creationId xmlns:a16="http://schemas.microsoft.com/office/drawing/2014/main" id="{B8D64734-9BE3-024E-BE6A-28C602A4B143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1A772867-573E-654B-A9FA-77B22CD346B5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2A37F462-B074-B74C-92B7-6B4F9D7A2D97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9" name="Gruppieren 20">
              <a:extLst>
                <a:ext uri="{FF2B5EF4-FFF2-40B4-BE49-F238E27FC236}">
                  <a16:creationId xmlns:a16="http://schemas.microsoft.com/office/drawing/2014/main" id="{E673B26A-5DCB-B848-B21E-CCC87015CB11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4A9C3F8-408F-E54B-B6E3-C47B031FD57D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82F8CB4E-21A0-1542-873A-A91DECEAF69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60702E46-5954-1A4D-86F4-AE7C86F1CEA4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30" name="Right Arrow 26">
              <a:extLst>
                <a:ext uri="{FF2B5EF4-FFF2-40B4-BE49-F238E27FC236}">
                  <a16:creationId xmlns:a16="http://schemas.microsoft.com/office/drawing/2014/main" id="{DA8675A5-C3F0-A245-95EA-3B9F827651B8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CBE21CB-D396-2942-B307-CAA9D4EED534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917000"/>
            <a:ext cx="842493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348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2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600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3285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2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573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4077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4293056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1680" y="522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79680" y="4868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88F96F-8592-AB47-B16D-22C6DFBFAE53}"/>
              </a:ext>
            </a:extLst>
          </p:cNvPr>
          <p:cNvSpPr/>
          <p:nvPr/>
        </p:nvSpPr>
        <p:spPr>
          <a:xfrm>
            <a:off x="2711680" y="1090336"/>
            <a:ext cx="70888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13 Statements, 1 loop and 1 variable do the complete job</a:t>
            </a:r>
            <a:endParaRPr lang="en-US" sz="2000" b="1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6252F39-2AFB-0D4F-BC51-A7FC596A9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50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038115"/>
            <a:ext cx="4978513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2123637" y="5248950"/>
            <a:ext cx="7920000" cy="1368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grpSp>
        <p:nvGrpSpPr>
          <p:cNvPr id="26" name="Group 23">
            <a:extLst>
              <a:ext uri="{FF2B5EF4-FFF2-40B4-BE49-F238E27FC236}">
                <a16:creationId xmlns:a16="http://schemas.microsoft.com/office/drawing/2014/main" id="{B260E60D-28FA-A241-B01C-AEBC8CBF10E2}"/>
              </a:ext>
            </a:extLst>
          </p:cNvPr>
          <p:cNvGrpSpPr/>
          <p:nvPr/>
        </p:nvGrpSpPr>
        <p:grpSpPr>
          <a:xfrm>
            <a:off x="5088000" y="2493000"/>
            <a:ext cx="1656000" cy="936000"/>
            <a:chOff x="4625551" y="2005520"/>
            <a:chExt cx="1974449" cy="1202399"/>
          </a:xfrm>
        </p:grpSpPr>
        <p:grpSp>
          <p:nvGrpSpPr>
            <p:cNvPr id="27" name="Gruppieren 8">
              <a:extLst>
                <a:ext uri="{FF2B5EF4-FFF2-40B4-BE49-F238E27FC236}">
                  <a16:creationId xmlns:a16="http://schemas.microsoft.com/office/drawing/2014/main" id="{1114E857-820C-2745-A9E5-BA475C3B7FDB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0A10E3B8-480E-3641-B022-2CB6C7A13BD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AE3A2CF8-2A2A-1842-9153-FEE70EC74A8C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uppieren 20">
              <a:extLst>
                <a:ext uri="{FF2B5EF4-FFF2-40B4-BE49-F238E27FC236}">
                  <a16:creationId xmlns:a16="http://schemas.microsoft.com/office/drawing/2014/main" id="{4B1490B9-42D5-724A-A006-80AA666E1D3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F1C9B98-306E-054A-BEC2-A0D0F608D034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28CE70A1-2D5E-CA4F-9AEB-FF1F2F94607C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DC15AF50-6C30-5240-8F2E-910B58CCFA4A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9" name="Right Arrow 26">
              <a:extLst>
                <a:ext uri="{FF2B5EF4-FFF2-40B4-BE49-F238E27FC236}">
                  <a16:creationId xmlns:a16="http://schemas.microsoft.com/office/drawing/2014/main" id="{BB1993B8-9307-7F45-9B99-DF733E61B5B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FF9E285-2FAD-4048-A067-CAF0618E890B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>
                <a:solidFill>
                  <a:srgbClr val="2850A0"/>
                </a:solidFill>
              </a:rPr>
              <a:t> </a:t>
            </a:r>
            <a:br>
              <a:rPr lang="en-US">
                <a:solidFill>
                  <a:srgbClr val="2850A0"/>
                </a:solidFill>
              </a:rPr>
            </a:br>
            <a:r>
              <a:rPr lang="en-US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773510" y="1411722"/>
            <a:ext cx="237873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60747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797267" y="1388078"/>
            <a:ext cx="223473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500"/>
              <a:t>B4P</a:t>
            </a:r>
            <a:r>
              <a:rPr lang="en-US"/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486779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702779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5918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134779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486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702779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5918779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134779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2335158" y="5419017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749385"/>
            <a:ext cx="1640345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>
                  <a:solidFill>
                    <a:srgbClr val="A6A6A6"/>
                  </a:solidFill>
                </a:rPr>
                <a:t>X</a:t>
              </a:r>
              <a:endParaRPr lang="en-US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3732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7064" y="1629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Clean up and strip out all footnote references and new lines in the fields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length( presidents ) -1 );	// Remove last row with redundant footnote info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replace all( literal([.]), { "[a]" .. "[z]",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{President,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{"President (1)","Party (1)"}, {President,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Democratic,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Republican,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Federalist,  			coral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 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Whig, 				yellow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National Union, 	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Unaffiliated, 	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	  fill color, [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75AA3D2-CCF0-4ACD-BFC3-2A19496EC7AD}"/>
              </a:ext>
            </a:extLst>
          </p:cNvPr>
          <p:cNvSpPr/>
          <p:nvPr/>
        </p:nvSpPr>
        <p:spPr>
          <a:xfrm>
            <a:off x="480000" y="177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Internet Download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1 statement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603FBE-0781-4EFA-937C-EA67341C8FE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12000" y="20253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08924B2E-98AD-4BB4-A9AC-22E7B5543C67}"/>
              </a:ext>
            </a:extLst>
          </p:cNvPr>
          <p:cNvSpPr/>
          <p:nvPr/>
        </p:nvSpPr>
        <p:spPr>
          <a:xfrm>
            <a:off x="480000" y="234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Cleanups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minimum effort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77BC9B-34EC-4AA6-88B0-63AD04AC31E4}"/>
              </a:ext>
            </a:extLst>
          </p:cNvPr>
          <p:cNvCxnSpPr>
            <a:cxnSpLocks/>
          </p:cNvCxnSpPr>
          <p:nvPr/>
        </p:nvCxnSpPr>
        <p:spPr>
          <a:xfrm>
            <a:off x="2712000" y="249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8C89D95-F307-43E2-AD70-E40DC308EC5E}"/>
              </a:ext>
            </a:extLst>
          </p:cNvPr>
          <p:cNvSpPr/>
          <p:nvPr/>
        </p:nvSpPr>
        <p:spPr>
          <a:xfrm>
            <a:off x="480000" y="306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Align the data. 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Contents done!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F95DB45-7B56-4F9E-A40F-BD355B5EF43B}"/>
              </a:ext>
            </a:extLst>
          </p:cNvPr>
          <p:cNvCxnSpPr>
            <a:cxnSpLocks/>
          </p:cNvCxnSpPr>
          <p:nvPr/>
        </p:nvCxnSpPr>
        <p:spPr>
          <a:xfrm>
            <a:off x="2712000" y="321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D2FBF208-9CFE-4F7A-808A-08FF44162C0D}"/>
              </a:ext>
            </a:extLst>
          </p:cNvPr>
          <p:cNvSpPr/>
          <p:nvPr/>
        </p:nvSpPr>
        <p:spPr>
          <a:xfrm>
            <a:off x="480000" y="3717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Define colors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affiliated to the parties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538DED-DD52-4A0E-8518-E0907FD0F6F4}"/>
              </a:ext>
            </a:extLst>
          </p:cNvPr>
          <p:cNvCxnSpPr>
            <a:cxnSpLocks/>
          </p:cNvCxnSpPr>
          <p:nvPr/>
        </p:nvCxnSpPr>
        <p:spPr>
          <a:xfrm>
            <a:off x="2712000" y="3861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2851035-38B7-4790-9C12-F5125A21F56F}"/>
              </a:ext>
            </a:extLst>
          </p:cNvPr>
          <p:cNvSpPr/>
          <p:nvPr/>
        </p:nvSpPr>
        <p:spPr>
          <a:xfrm>
            <a:off x="480000" y="501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Color and Style </a:t>
            </a:r>
            <a:r>
              <a:rPr lang="en-US" sz="1200" dirty="0">
                <a:solidFill>
                  <a:schemeClr val="tx1"/>
                </a:solidFill>
              </a:rPr>
              <a:t>the results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074433-6060-47C9-8346-E62B7D004568}"/>
              </a:ext>
            </a:extLst>
          </p:cNvPr>
          <p:cNvCxnSpPr>
            <a:cxnSpLocks/>
          </p:cNvCxnSpPr>
          <p:nvPr/>
        </p:nvCxnSpPr>
        <p:spPr>
          <a:xfrm>
            <a:off x="2712000" y="5157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895AC81-D494-4D69-B25C-521B7A7CD54B}"/>
              </a:ext>
            </a:extLst>
          </p:cNvPr>
          <p:cNvSpPr/>
          <p:nvPr/>
        </p:nvSpPr>
        <p:spPr>
          <a:xfrm>
            <a:off x="480000" y="5877328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8140AE1-CAB4-4235-B149-3BC5BB5BDF0D}"/>
              </a:ext>
            </a:extLst>
          </p:cNvPr>
          <p:cNvCxnSpPr>
            <a:cxnSpLocks/>
          </p:cNvCxnSpPr>
          <p:nvPr/>
        </p:nvCxnSpPr>
        <p:spPr>
          <a:xfrm>
            <a:off x="2712000" y="6165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7940B01B-926F-4285-8366-9D013ED5545B}"/>
              </a:ext>
            </a:extLst>
          </p:cNvPr>
          <p:cNvCxnSpPr/>
          <p:nvPr/>
        </p:nvCxnSpPr>
        <p:spPr>
          <a:xfrm>
            <a:off x="3288000" y="3573272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5CEADC7-BFF3-024F-8C7B-E3EDB8027890}"/>
              </a:ext>
            </a:extLst>
          </p:cNvPr>
          <p:cNvSpPr/>
          <p:nvPr/>
        </p:nvSpPr>
        <p:spPr>
          <a:xfrm>
            <a:off x="2064000" y="985261"/>
            <a:ext cx="864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16 Statements, 0 Loops and 0 Variables to organize all the Presidents</a:t>
            </a:r>
            <a:endParaRPr lang="en-US" b="1" dirty="0"/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AE2FB03E-0E21-154C-8E57-C8D2DFB7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5256000" cy="50400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  <p:sp>
        <p:nvSpPr>
          <p:cNvPr id="17" name="Rechteck 17">
            <a:extLst>
              <a:ext uri="{FF2B5EF4-FFF2-40B4-BE49-F238E27FC236}">
                <a16:creationId xmlns:a16="http://schemas.microsoft.com/office/drawing/2014/main" id="{20CCB67B-85A9-F940-B3AE-4A5A8C07E524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>
                <a:solidFill>
                  <a:srgbClr val="2850A0"/>
                </a:solidFill>
              </a:rPr>
              <a:t>B4P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610463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{nasdaq100, sp500}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Add some color and formatting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( stocks, {'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'},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2:row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()}, single, text color, select if ( [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excel green,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0, table, fill color, gray 14, boldface, true, wrap text,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Company,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sheet, freeze rows, 1,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artwork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042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294435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978463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26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770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98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0E93DCEC-17E5-4602-8A1C-69EA3769712D}"/>
              </a:ext>
            </a:extLst>
          </p:cNvPr>
          <p:cNvSpPr/>
          <p:nvPr/>
        </p:nvSpPr>
        <p:spPr>
          <a:xfrm>
            <a:off x="479680" y="4706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Add style and color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DA8D44D-9D33-4D43-B092-3F48930D4B2A}"/>
              </a:ext>
            </a:extLst>
          </p:cNvPr>
          <p:cNvCxnSpPr>
            <a:cxnSpLocks/>
          </p:cNvCxnSpPr>
          <p:nvPr/>
        </p:nvCxnSpPr>
        <p:spPr>
          <a:xfrm>
            <a:off x="2711680" y="499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2000" y="607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80000" y="5858463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F2589F0-252F-4455-A474-BB41D1AC864B}"/>
              </a:ext>
            </a:extLst>
          </p:cNvPr>
          <p:cNvCxnSpPr/>
          <p:nvPr/>
        </p:nvCxnSpPr>
        <p:spPr>
          <a:xfrm>
            <a:off x="3288000" y="4634463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el 1">
            <a:extLst>
              <a:ext uri="{FF2B5EF4-FFF2-40B4-BE49-F238E27FC236}">
                <a16:creationId xmlns:a16="http://schemas.microsoft.com/office/drawing/2014/main" id="{1C1C08D3-26B9-2A4F-BE98-FEF2EF2E5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Program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D1373A-ACD5-CC4B-992D-B877672CDBCA}"/>
              </a:ext>
            </a:extLst>
          </p:cNvPr>
          <p:cNvSpPr/>
          <p:nvPr/>
        </p:nvSpPr>
        <p:spPr>
          <a:xfrm>
            <a:off x="2856000" y="1063936"/>
            <a:ext cx="66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8 additional statements provide coloring and formatting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838131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183337" y="1845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51113CFF-E797-B44D-B56E-9915EE7A475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726952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A8400900-A25C-2049-AE76-BF78071796FE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ECE5D02F-809E-0445-95C1-1802FB2A1CE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23506014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8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529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82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30E6C573-0AE8-2444-869C-D48AB583EB7A}"/>
              </a:ext>
            </a:extLst>
          </p:cNvPr>
          <p:cNvSpPr/>
          <p:nvPr/>
        </p:nvSpPr>
        <p:spPr>
          <a:xfrm>
            <a:off x="1184366" y="1309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D6F0E014-889F-054D-A0E6-17F34735657A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74325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Solution: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72000" y="3789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9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Table of Contents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31" name="Rechteck 15">
            <a:extLst>
              <a:ext uri="{FF2B5EF4-FFF2-40B4-BE49-F238E27FC236}">
                <a16:creationId xmlns:a16="http://schemas.microsoft.com/office/drawing/2014/main" id="{C62714FA-FC26-7C4E-B5A7-062096A3F3DC}"/>
              </a:ext>
            </a:extLst>
          </p:cNvPr>
          <p:cNvSpPr/>
          <p:nvPr/>
        </p:nvSpPr>
        <p:spPr>
          <a:xfrm>
            <a:off x="1278583" y="297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CBE10353-DEFD-F94E-A1D6-5584529347C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450988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Manual data integration and analysis is labor-intensive and error-prone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3755688" y="1331317"/>
            <a:ext cx="3852312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Start  your data analysis task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3720000" y="6092960"/>
            <a:ext cx="4284000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Work completed: late, inconsistent, error-prone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2352000" y="1978790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208000" y="2842886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024296" y="4643086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5736000" y="1978790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168000" y="5363006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6096304" y="3778990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480000" y="2627006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754843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552000" y="3779006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3612084" y="1695027"/>
            <a:ext cx="1421998" cy="28376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4872168" y="2266898"/>
            <a:ext cx="863832" cy="3600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3540084" y="2627006"/>
            <a:ext cx="72000" cy="21588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3"/>
            <a:endCxn id="13" idx="0"/>
          </p:cNvCxnSpPr>
          <p:nvPr/>
        </p:nvCxnSpPr>
        <p:spPr>
          <a:xfrm>
            <a:off x="8975784" y="2266898"/>
            <a:ext cx="612216" cy="48794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4872168" y="3058910"/>
            <a:ext cx="3455832" cy="55933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>
            <a:off x="3288000" y="4103006"/>
            <a:ext cx="2808304" cy="2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016184" y="3274934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872168" y="3058910"/>
            <a:ext cx="144016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1992000" y="2915006"/>
            <a:ext cx="216000" cy="14390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4512208" y="4895114"/>
            <a:ext cx="1512088" cy="37245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1920000" y="5015540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7392148" y="4427062"/>
            <a:ext cx="108004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1920000" y="4427006"/>
            <a:ext cx="1296104" cy="58853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360000" y="4355006"/>
            <a:ext cx="2664296" cy="54010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4512208" y="5267568"/>
            <a:ext cx="1655792" cy="34746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7392148" y="5147142"/>
            <a:ext cx="215852" cy="21586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008000" y="3923006"/>
            <a:ext cx="1584176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3288000" y="3490958"/>
            <a:ext cx="1728184" cy="36004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392000" y="5867062"/>
            <a:ext cx="216000" cy="21594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6600360" y="3562966"/>
            <a:ext cx="899792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136000" y="3347006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5897858" y="2865316"/>
            <a:ext cx="1403900" cy="314034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Errors Introduced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336000" y="4643006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endCxn id="102" idx="0"/>
          </p:cNvCxnSpPr>
          <p:nvPr/>
        </p:nvCxnSpPr>
        <p:spPr>
          <a:xfrm flipH="1">
            <a:off x="1087800" y="4427006"/>
            <a:ext cx="400200" cy="21600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endCxn id="102" idx="2"/>
          </p:cNvCxnSpPr>
          <p:nvPr/>
        </p:nvCxnSpPr>
        <p:spPr>
          <a:xfrm flipH="1" flipV="1">
            <a:off x="1087800" y="5147062"/>
            <a:ext cx="832200" cy="28794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Unreadable, unchangeable, opaque code cannot be created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Complex, 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becomes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Conventional methods of analytics automation are complex and unsustainable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>
                <a:solidFill>
                  <a:srgbClr val="2850A0"/>
                </a:solidFill>
              </a:rPr>
              <a:t>B4P Solution</a:t>
            </a:r>
            <a:br>
              <a:rPr lang="en-US">
                <a:solidFill>
                  <a:srgbClr val="2850A0"/>
                </a:solidFill>
              </a:rPr>
            </a:br>
            <a:r>
              <a:rPr lang="en-US">
                <a:solidFill>
                  <a:schemeClr val="bg1">
                    <a:lumMod val="50000"/>
                  </a:schemeClr>
                </a:solidFill>
              </a:rPr>
              <a:t>Automate your data integration and analysis with a low-code analytics engine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296000" y="6021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7000"/>
            <a:ext cx="11448000" cy="3095999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3288000" y="2493000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Analzye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48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3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39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2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18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0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16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1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5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2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544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Search and Identify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Download contents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Initiate database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Load data from files: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Excel, CSV,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HTML, XML,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JSON, ZIP, TXT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3288000" y="3069000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relevant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18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and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align headers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Explore and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Filter out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number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formats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2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Merge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commonalities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 redundancies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16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Retrieve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new calculated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Develop time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results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488000" y="3068960"/>
            <a:ext cx="1368000" cy="12242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Save data to files: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Excel, CSV,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HTML, XML,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Initiate database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Trigger other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SW that data is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available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391569" y="4437000"/>
            <a:ext cx="134072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800" dirty="0" err="1">
                <a:solidFill>
                  <a:schemeClr val="bg1"/>
                </a:solidFill>
              </a:rPr>
              <a:t>B4P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697491" y="5373000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29491" y="5589000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/>
              <a:t>Integrated analysis completed in seconds</a:t>
            </a:r>
            <a:endParaRPr lang="en-US" sz="120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27592" y="5265000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197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>
                <a:solidFill>
                  <a:schemeClr val="bg1"/>
                </a:solidFill>
              </a:rPr>
              <a:t>Start Data Analysis Task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82DF275-694B-44A7-9555-EB9F2F6FB9F3}"/>
              </a:ext>
            </a:extLst>
          </p:cNvPr>
          <p:cNvSpPr/>
          <p:nvPr/>
        </p:nvSpPr>
        <p:spPr>
          <a:xfrm>
            <a:off x="4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A8026A1-6EDB-4B89-9841-49ADA02F9FE7}"/>
              </a:ext>
            </a:extLst>
          </p:cNvPr>
          <p:cNvSpPr/>
          <p:nvPr/>
        </p:nvSpPr>
        <p:spPr>
          <a:xfrm>
            <a:off x="18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9DBB97A-BFFB-41F0-AD63-AB2A141F028F}"/>
              </a:ext>
            </a:extLst>
          </p:cNvPr>
          <p:cNvSpPr/>
          <p:nvPr/>
        </p:nvSpPr>
        <p:spPr>
          <a:xfrm>
            <a:off x="32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93DBE8C-13E1-464F-828A-E82CADCBCF73}"/>
              </a:ext>
            </a:extLst>
          </p:cNvPr>
          <p:cNvSpPr/>
          <p:nvPr/>
        </p:nvSpPr>
        <p:spPr>
          <a:xfrm>
            <a:off x="472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4CD808F3-901C-42DC-AB95-1D6B32CEFE91}"/>
              </a:ext>
            </a:extLst>
          </p:cNvPr>
          <p:cNvSpPr/>
          <p:nvPr/>
        </p:nvSpPr>
        <p:spPr>
          <a:xfrm>
            <a:off x="616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F1382942-7921-4CD4-8EBD-AECB3DD44E67}"/>
              </a:ext>
            </a:extLst>
          </p:cNvPr>
          <p:cNvSpPr/>
          <p:nvPr/>
        </p:nvSpPr>
        <p:spPr>
          <a:xfrm>
            <a:off x="76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422408D-F039-4E8C-9ECC-6671D072BB49}"/>
              </a:ext>
            </a:extLst>
          </p:cNvPr>
          <p:cNvSpPr/>
          <p:nvPr/>
        </p:nvSpPr>
        <p:spPr>
          <a:xfrm>
            <a:off x="90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4F1B2CC9-79A5-471F-BCD5-52155B6A8BFD}"/>
              </a:ext>
            </a:extLst>
          </p:cNvPr>
          <p:cNvSpPr/>
          <p:nvPr/>
        </p:nvSpPr>
        <p:spPr>
          <a:xfrm>
            <a:off x="104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73767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 in a Global Corporation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 </a:t>
            </a:r>
            <a:r>
              <a:rPr lang="en-US" sz="1200" dirty="0">
                <a:solidFill>
                  <a:schemeClr val="tx1"/>
                </a:solidFill>
              </a:rPr>
              <a:t>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552000" y="4653000"/>
            <a:ext cx="4608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Fast</a:t>
            </a:r>
            <a:r>
              <a:rPr lang="en-US" sz="1200" dirty="0">
                <a:solidFill>
                  <a:schemeClr val="tx1"/>
                </a:solidFill>
              </a:rPr>
              <a:t>:  Runs at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many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In seconds, not hours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976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Integrating Corporate data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22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989000"/>
            <a:ext cx="1800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27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894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478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15118"/>
            <a:ext cx="1727568" cy="6218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134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06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8448" cy="12601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786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7568" cy="19079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15119"/>
            <a:ext cx="1727568" cy="31755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941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12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038577"/>
            <a:ext cx="1727568" cy="380369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01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773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493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05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2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14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429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285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14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13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773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493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14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64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86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149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05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86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3933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86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58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653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653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797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36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54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0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08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0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445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0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165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94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94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285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05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373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129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093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053163"/>
            <a:ext cx="2625861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rgbClr val="FF0000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592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37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93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1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09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493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rgbClr val="2850A0"/>
                </a:solidFill>
              </a:rPr>
              <a:t>revolving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b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21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134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283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rgbClr val="FF0000"/>
                </a:solidFill>
              </a:rPr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365000"/>
            <a:ext cx="144536" cy="116453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548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842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659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537481"/>
            <a:ext cx="144536" cy="116453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09962"/>
            <a:ext cx="144536" cy="116453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0</TotalTime>
  <Words>6060</Words>
  <Application>Microsoft Office PowerPoint</Application>
  <PresentationFormat>Breitbild</PresentationFormat>
  <Paragraphs>808</Paragraphs>
  <Slides>30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7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Overview  The B4P Data Integration and Analytics Engine</vt:lpstr>
      <vt:lpstr>Table of Contents</vt:lpstr>
      <vt:lpstr>Problem Statement Manual data integration and analysis is labor-intensive and error-prone</vt:lpstr>
      <vt:lpstr>Problem Statement Conventional methods of analytics automation are complex and unsustainable</vt:lpstr>
      <vt:lpstr>B4P Solution Automate your data integration and analysis with a low-code analytics engine</vt:lpstr>
      <vt:lpstr>B4P Solution Based on 14 Years of Experience Solving Problems in a Global Corporation</vt:lpstr>
      <vt:lpstr>B4P Solution Supported Data Formats</vt:lpstr>
      <vt:lpstr>Real-world Use Case #1 Integrating Corporate data from branch offices worldwide</vt:lpstr>
      <vt:lpstr>Real-world Use Case #2 Information interchange between multiple different databases</vt:lpstr>
      <vt:lpstr>Real-world Use Case #3 Enriched Business Intelligence from many data sources</vt:lpstr>
      <vt:lpstr>B4P Language Key Benefits of a Low-Code Language Approach</vt:lpstr>
      <vt:lpstr>B4P Language Syntax and Semantics</vt:lpstr>
      <vt:lpstr>B4P Example #1 Merging Two Tables</vt:lpstr>
      <vt:lpstr>8 statements:  load, clean, align semantics, merge, and save</vt:lpstr>
      <vt:lpstr>PowerPoint-Präsentation</vt:lpstr>
      <vt:lpstr>B4P Example #2 Combining Stock Data: SP 500 and NASDAQ 100</vt:lpstr>
      <vt:lpstr>B4P Example #2 Combining Stock Data: SP 500 and NASDAQ 100</vt:lpstr>
      <vt:lpstr>B4P Example #3 Web Data: Analyzing all Presidents in Wikipedia</vt:lpstr>
      <vt:lpstr>B4P Example #3 Web Data: Analyzing all Presidents in Wikipedia</vt:lpstr>
      <vt:lpstr>B4P  Beyond Former Performance.</vt:lpstr>
      <vt:lpstr>PowerPoint-Präsentation</vt:lpstr>
      <vt:lpstr>B4P New in Release 8.00</vt:lpstr>
      <vt:lpstr>B4P Use Case Automatic documentation generation for website www.b4p.app</vt:lpstr>
      <vt:lpstr>B4P Use Case Automatic Document Generation for www.b4p.app using B4P</vt:lpstr>
      <vt:lpstr>Program Example #3 Combining Stock Data: SP 500 and NASDAQ 100</vt:lpstr>
      <vt:lpstr>PowerPoint-Präsentation</vt:lpstr>
      <vt:lpstr>PowerPoint-Präsentation</vt:lpstr>
      <vt:lpstr>PowerPoint-Präsentation</vt:lpstr>
      <vt:lpstr>PowerPoint-Präsentation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zur bonsen georg</cp:lastModifiedBy>
  <cp:revision>366</cp:revision>
  <cp:lastPrinted>2012-05-04T14:30:29Z</cp:lastPrinted>
  <dcterms:created xsi:type="dcterms:W3CDTF">2016-02-06T20:40:56Z</dcterms:created>
  <dcterms:modified xsi:type="dcterms:W3CDTF">2021-05-25T20:56:44Z</dcterms:modified>
</cp:coreProperties>
</file>